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58.png" ContentType="image/png"/>
  <Override PartName="/ppt/media/image1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31.gif" ContentType="image/gif"/>
  <Override PartName="/ppt/media/image1.png" ContentType="image/png"/>
  <Override PartName="/ppt/media/image25.png" ContentType="image/png"/>
  <Override PartName="/ppt/media/image32.gif" ContentType="image/gif"/>
  <Override PartName="/ppt/media/image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50C2CCB-EB2A-4A6F-A690-B74752CD1F28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4" name="CustomShape 16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7" name="CustomShape 21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0" name="CustomShape 52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3" name="CustomShape 26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6" name="CustomShape 31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9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2" name="CustomShape 36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5" name="CustomShape 41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8" name="CustomShape 46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8360" cy="3601800"/>
          </a:xfrm>
          <a:prstGeom prst="rect">
            <a:avLst/>
          </a:prstGeom>
          <a:ln w="0">
            <a:noFill/>
          </a:ln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8360" cy="3601800"/>
          </a:xfrm>
          <a:prstGeom prst="rect">
            <a:avLst/>
          </a:prstGeom>
          <a:ln w="0">
            <a:noFill/>
          </a:ln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8360" cy="360180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8360" cy="360180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80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1" name="CustomShape 7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3520" cy="12535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3520" cy="1253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3520" cy="533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3520" cy="5335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3520" cy="5335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deepnote.com/workspace/lecture-02-data-structure-7cd4b609-3a3d-491b-8195-7223c50f949c/project/Grafos-ed04cd98-69f0-400e-90b2-fdeb45949c11/notebook/4a3c5b5385b34a159f7fb02a73ccd280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Fundamentos de Algoritmos e Estrutura de Dados – Aula 06 - Grafos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3520" cy="25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2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Cega: Profundidade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3" name="CustomShape 1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4" name="CustomShape 14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5" name="CustomShape 15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36" name="Imagem 7" descr=""/>
          <p:cNvPicPr/>
          <p:nvPr/>
        </p:nvPicPr>
        <p:blipFill>
          <a:blip r:embed="rId1"/>
          <a:stretch/>
        </p:blipFill>
        <p:spPr>
          <a:xfrm>
            <a:off x="6126480" y="1486080"/>
            <a:ext cx="3667320" cy="2529000"/>
          </a:xfrm>
          <a:prstGeom prst="rect">
            <a:avLst/>
          </a:prstGeom>
          <a:ln w="0">
            <a:noFill/>
          </a:ln>
        </p:spPr>
      </p:pic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1440000" y="1440000"/>
            <a:ext cx="4105080" cy="5371920"/>
          </a:xfrm>
          <a:prstGeom prst="rect">
            <a:avLst/>
          </a:prstGeom>
          <a:ln w="0">
            <a:noFill/>
          </a:ln>
        </p:spPr>
      </p:pic>
      <p:sp>
        <p:nvSpPr>
          <p:cNvPr id="138" name=""/>
          <p:cNvSpPr/>
          <p:nvPr/>
        </p:nvSpPr>
        <p:spPr>
          <a:xfrm>
            <a:off x="1440000" y="3852000"/>
            <a:ext cx="4680000" cy="3060000"/>
          </a:xfrm>
          <a:prstGeom prst="rect">
            <a:avLst/>
          </a:prstGeom>
          <a:solidFill>
            <a:srgbClr val="2a6099"/>
          </a:solidFill>
          <a:ln w="0"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7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Cega: Profundidade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0" name="CustomShape 18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1" name="CustomShape 19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2" name="CustomShape 20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3" name="Imagem 8" descr=""/>
          <p:cNvPicPr/>
          <p:nvPr/>
        </p:nvPicPr>
        <p:blipFill>
          <a:blip r:embed="rId1"/>
          <a:stretch/>
        </p:blipFill>
        <p:spPr>
          <a:xfrm>
            <a:off x="6126480" y="1486080"/>
            <a:ext cx="3667320" cy="2529000"/>
          </a:xfrm>
          <a:prstGeom prst="rect">
            <a:avLst/>
          </a:prstGeom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1260000" y="1468080"/>
            <a:ext cx="4140000" cy="528300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/>
          <p:nvPr/>
        </p:nvSpPr>
        <p:spPr>
          <a:xfrm>
            <a:off x="1080000" y="3960000"/>
            <a:ext cx="4680000" cy="2700000"/>
          </a:xfrm>
          <a:prstGeom prst="rect">
            <a:avLst/>
          </a:prstGeom>
          <a:solidFill>
            <a:srgbClr val="2a6099"/>
          </a:solidFill>
          <a:ln w="0"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48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Cega: Profundidade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7" name="CustomShape 49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8" name="CustomShape 50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9" name="CustomShape 51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0" name="Imagem 14" descr=""/>
          <p:cNvPicPr/>
          <p:nvPr/>
        </p:nvPicPr>
        <p:blipFill>
          <a:blip r:embed="rId1"/>
          <a:stretch/>
        </p:blipFill>
        <p:spPr>
          <a:xfrm>
            <a:off x="6126480" y="1486080"/>
            <a:ext cx="3667320" cy="2529000"/>
          </a:xfrm>
          <a:prstGeom prst="rect">
            <a:avLst/>
          </a:prstGeom>
          <a:ln w="0">
            <a:noFill/>
          </a:ln>
        </p:spPr>
      </p:pic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1260000" y="1468080"/>
            <a:ext cx="4140000" cy="5283000"/>
          </a:xfrm>
          <a:prstGeom prst="rect">
            <a:avLst/>
          </a:prstGeom>
          <a:ln w="0">
            <a:noFill/>
          </a:ln>
        </p:spPr>
      </p:pic>
      <p:sp>
        <p:nvSpPr>
          <p:cNvPr id="152" name=""/>
          <p:cNvSpPr/>
          <p:nvPr/>
        </p:nvSpPr>
        <p:spPr>
          <a:xfrm>
            <a:off x="1080000" y="4680000"/>
            <a:ext cx="4680000" cy="1980000"/>
          </a:xfrm>
          <a:prstGeom prst="rect">
            <a:avLst/>
          </a:prstGeom>
          <a:solidFill>
            <a:srgbClr val="2a6099"/>
          </a:solidFill>
          <a:ln w="0"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22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Cega: Profundidade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4" name="CustomShape 2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5" name="CustomShape 24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6" name="CustomShape 25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7" name="Imagem 9" descr=""/>
          <p:cNvPicPr/>
          <p:nvPr/>
        </p:nvPicPr>
        <p:blipFill>
          <a:blip r:embed="rId1"/>
          <a:stretch/>
        </p:blipFill>
        <p:spPr>
          <a:xfrm>
            <a:off x="6126480" y="1486080"/>
            <a:ext cx="3667320" cy="2529000"/>
          </a:xfrm>
          <a:prstGeom prst="rect">
            <a:avLst/>
          </a:prstGeom>
          <a:ln w="0">
            <a:noFill/>
          </a:ln>
        </p:spPr>
      </p:pic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1260000" y="1468080"/>
            <a:ext cx="4140000" cy="5283000"/>
          </a:xfrm>
          <a:prstGeom prst="rect">
            <a:avLst/>
          </a:prstGeom>
          <a:ln w="0">
            <a:noFill/>
          </a:ln>
        </p:spPr>
      </p:pic>
      <p:sp>
        <p:nvSpPr>
          <p:cNvPr id="159" name=""/>
          <p:cNvSpPr/>
          <p:nvPr/>
        </p:nvSpPr>
        <p:spPr>
          <a:xfrm>
            <a:off x="1080000" y="5760000"/>
            <a:ext cx="4680000" cy="900000"/>
          </a:xfrm>
          <a:prstGeom prst="rect">
            <a:avLst/>
          </a:prstGeom>
          <a:solidFill>
            <a:srgbClr val="2a6099"/>
          </a:solidFill>
          <a:ln w="0"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27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Cega: Profundidade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1" name="CustomShape 28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2" name="CustomShape 29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3" name="CustomShape 30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4" name="Imagem 10" descr=""/>
          <p:cNvPicPr/>
          <p:nvPr/>
        </p:nvPicPr>
        <p:blipFill>
          <a:blip r:embed="rId1"/>
          <a:stretch/>
        </p:blipFill>
        <p:spPr>
          <a:xfrm>
            <a:off x="6126480" y="1486080"/>
            <a:ext cx="3667320" cy="2529000"/>
          </a:xfrm>
          <a:prstGeom prst="rect">
            <a:avLst/>
          </a:prstGeom>
          <a:ln w="0">
            <a:noFill/>
          </a:ln>
        </p:spPr>
      </p:pic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1260000" y="1468080"/>
            <a:ext cx="4140000" cy="5283000"/>
          </a:xfrm>
          <a:prstGeom prst="rect">
            <a:avLst/>
          </a:prstGeom>
          <a:ln w="0">
            <a:noFill/>
          </a:ln>
        </p:spPr>
      </p:pic>
      <p:sp>
        <p:nvSpPr>
          <p:cNvPr id="166" name=""/>
          <p:cNvSpPr txBox="1"/>
          <p:nvPr/>
        </p:nvSpPr>
        <p:spPr>
          <a:xfrm>
            <a:off x="5400000" y="4320000"/>
            <a:ext cx="360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Arial"/>
              </a:rPr>
              <a:t>Não Garante a melhor solução!</a:t>
            </a:r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Arial"/>
              </a:rPr>
              <a:t>Ciclos devem ser tratados!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Cega: Largura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1" name="Imagem 6" descr=""/>
          <p:cNvPicPr/>
          <p:nvPr/>
        </p:nvPicPr>
        <p:blipFill>
          <a:blip r:embed="rId1"/>
          <a:stretch/>
        </p:blipFill>
        <p:spPr>
          <a:xfrm>
            <a:off x="6126480" y="1486080"/>
            <a:ext cx="3667320" cy="2529000"/>
          </a:xfrm>
          <a:prstGeom prst="rect">
            <a:avLst/>
          </a:prstGeom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180000" y="1951200"/>
            <a:ext cx="6120000" cy="3808800"/>
          </a:xfrm>
          <a:prstGeom prst="rect">
            <a:avLst/>
          </a:prstGeom>
          <a:ln w="0">
            <a:noFill/>
          </a:ln>
        </p:spPr>
      </p:pic>
      <p:sp>
        <p:nvSpPr>
          <p:cNvPr id="173" name=""/>
          <p:cNvSpPr/>
          <p:nvPr/>
        </p:nvSpPr>
        <p:spPr>
          <a:xfrm>
            <a:off x="360000" y="2520000"/>
            <a:ext cx="5760000" cy="3960000"/>
          </a:xfrm>
          <a:prstGeom prst="rect">
            <a:avLst/>
          </a:prstGeom>
          <a:solidFill>
            <a:srgbClr val="2a6099"/>
          </a:solidFill>
          <a:ln w="0"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32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Cega: Largura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5" name="CustomShape 3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6" name="CustomShape 34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7" name="CustomShape 35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8" name="Imagem 11" descr=""/>
          <p:cNvPicPr/>
          <p:nvPr/>
        </p:nvPicPr>
        <p:blipFill>
          <a:blip r:embed="rId1"/>
          <a:stretch/>
        </p:blipFill>
        <p:spPr>
          <a:xfrm>
            <a:off x="6126480" y="1486080"/>
            <a:ext cx="3667320" cy="2529000"/>
          </a:xfrm>
          <a:prstGeom prst="rect">
            <a:avLst/>
          </a:prstGeom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180000" y="1951200"/>
            <a:ext cx="6120000" cy="3808800"/>
          </a:xfrm>
          <a:prstGeom prst="rect">
            <a:avLst/>
          </a:prstGeom>
          <a:ln w="0">
            <a:noFill/>
          </a:ln>
        </p:spPr>
      </p:pic>
      <p:sp>
        <p:nvSpPr>
          <p:cNvPr id="180" name=""/>
          <p:cNvSpPr/>
          <p:nvPr/>
        </p:nvSpPr>
        <p:spPr>
          <a:xfrm>
            <a:off x="360000" y="3240000"/>
            <a:ext cx="5760000" cy="3240000"/>
          </a:xfrm>
          <a:prstGeom prst="rect">
            <a:avLst/>
          </a:prstGeom>
          <a:solidFill>
            <a:srgbClr val="2a6099"/>
          </a:solidFill>
          <a:ln w="0"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37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Cega: Largura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2" name="CustomShape 38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3" name="CustomShape 39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4" name="CustomShape 40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5" name="Imagem 12" descr=""/>
          <p:cNvPicPr/>
          <p:nvPr/>
        </p:nvPicPr>
        <p:blipFill>
          <a:blip r:embed="rId1"/>
          <a:stretch/>
        </p:blipFill>
        <p:spPr>
          <a:xfrm>
            <a:off x="6126480" y="1486080"/>
            <a:ext cx="3667320" cy="252900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180000" y="1951200"/>
            <a:ext cx="6120000" cy="3808800"/>
          </a:xfrm>
          <a:prstGeom prst="rect">
            <a:avLst/>
          </a:prstGeom>
          <a:ln w="0">
            <a:noFill/>
          </a:ln>
        </p:spPr>
      </p:pic>
      <p:sp>
        <p:nvSpPr>
          <p:cNvPr id="187" name=""/>
          <p:cNvSpPr/>
          <p:nvPr/>
        </p:nvSpPr>
        <p:spPr>
          <a:xfrm>
            <a:off x="360000" y="4500000"/>
            <a:ext cx="5760000" cy="1980000"/>
          </a:xfrm>
          <a:prstGeom prst="rect">
            <a:avLst/>
          </a:prstGeom>
          <a:solidFill>
            <a:srgbClr val="2a6099"/>
          </a:solidFill>
          <a:ln w="0"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42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Cega: Largura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9" name="CustomShape 4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0" name="CustomShape 44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1" name="CustomShape 45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92" name="Imagem 13" descr=""/>
          <p:cNvPicPr/>
          <p:nvPr/>
        </p:nvPicPr>
        <p:blipFill>
          <a:blip r:embed="rId1"/>
          <a:stretch/>
        </p:blipFill>
        <p:spPr>
          <a:xfrm>
            <a:off x="6126480" y="1486080"/>
            <a:ext cx="3667320" cy="2529000"/>
          </a:xfrm>
          <a:prstGeom prst="rect">
            <a:avLst/>
          </a:prstGeom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2"/>
          <a:stretch/>
        </p:blipFill>
        <p:spPr>
          <a:xfrm>
            <a:off x="180000" y="1951200"/>
            <a:ext cx="6120000" cy="3808800"/>
          </a:xfrm>
          <a:prstGeom prst="rect">
            <a:avLst/>
          </a:prstGeom>
          <a:ln w="0">
            <a:noFill/>
          </a:ln>
        </p:spPr>
      </p:pic>
      <p:sp>
        <p:nvSpPr>
          <p:cNvPr id="194" name=""/>
          <p:cNvSpPr txBox="1"/>
          <p:nvPr/>
        </p:nvSpPr>
        <p:spPr>
          <a:xfrm>
            <a:off x="6480000" y="4320000"/>
            <a:ext cx="36000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Arial"/>
              </a:rPr>
              <a:t>Garante a melhor solução!</a:t>
            </a:r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Arial"/>
              </a:rPr>
              <a:t>Ciclos devem ser tratados!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Cega: Largura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Bons resultados para arvores com pouca profundidade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Caso contrário, o custo computacional é alto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Exemplo</a:t>
            </a:r>
            <a:endParaRPr b="0" lang="pt-BR" sz="16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Ramificação b=10, 1 M nodos/seg , 1 KB por node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00" name="Imagem 3" descr=""/>
          <p:cNvPicPr/>
          <p:nvPr/>
        </p:nvPicPr>
        <p:blipFill>
          <a:blip r:embed="rId1"/>
          <a:stretch/>
        </p:blipFill>
        <p:spPr>
          <a:xfrm>
            <a:off x="1904760" y="3568680"/>
            <a:ext cx="6639480" cy="288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Grafos</a:t>
            </a:r>
            <a:endParaRPr b="0" lang="pt-BR" sz="16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Busca Profundidade</a:t>
            </a:r>
            <a:endParaRPr b="0" lang="pt-BR" sz="16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Busca Largura</a:t>
            </a:r>
            <a:endParaRPr b="0" lang="pt-BR" sz="16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Busca A*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Dijkstra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Heuristica (Informada)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360000" y="18597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Utiliza uma função heurística para determinar a próxima expansão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Problema: Procurar um barco no oceano</a:t>
            </a:r>
            <a:endParaRPr b="0" lang="pt-BR" sz="1600" spc="-1" strike="noStrike">
              <a:latin typeface="Arial"/>
            </a:endParaRPr>
          </a:p>
          <a:p>
            <a:pPr lvl="2" marL="889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Cega: M2 por M2</a:t>
            </a:r>
            <a:endParaRPr b="0" lang="pt-BR" sz="1600" spc="-1" strike="noStrike">
              <a:latin typeface="Arial"/>
            </a:endParaRPr>
          </a:p>
          <a:p>
            <a:pPr lvl="2" marL="889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Heurística: Corrente Marítima, Ventos, ...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06" name="Picture 4" descr="Prevailing Westerlies and Trade Winds"/>
          <p:cNvPicPr/>
          <p:nvPr/>
        </p:nvPicPr>
        <p:blipFill>
          <a:blip r:embed="rId1"/>
          <a:stretch/>
        </p:blipFill>
        <p:spPr>
          <a:xfrm>
            <a:off x="2793600" y="3394800"/>
            <a:ext cx="4956840" cy="325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Heurística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11" name="Picture 2" descr="Romania A* gif"/>
          <p:cNvPicPr/>
          <p:nvPr/>
        </p:nvPicPr>
        <p:blipFill>
          <a:blip r:embed="rId1"/>
          <a:stretch/>
        </p:blipFill>
        <p:spPr>
          <a:xfrm>
            <a:off x="1138320" y="1733040"/>
            <a:ext cx="7796880" cy="467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Heurística: Ganânciosa (Greedy Search)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205560" y="169704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f(n) = h(n)</a:t>
            </a:r>
            <a:endParaRPr b="0" lang="pt-BR" sz="16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h(n): Custo de n até folha (n→destino)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17" name="Imagem 6" descr=""/>
          <p:cNvPicPr/>
          <p:nvPr/>
        </p:nvPicPr>
        <p:blipFill>
          <a:blip r:embed="rId1"/>
          <a:stretch/>
        </p:blipFill>
        <p:spPr>
          <a:xfrm>
            <a:off x="8310600" y="1536840"/>
            <a:ext cx="1409400" cy="3505320"/>
          </a:xfrm>
          <a:prstGeom prst="rect">
            <a:avLst/>
          </a:prstGeom>
          <a:ln w="0">
            <a:noFill/>
          </a:ln>
        </p:spPr>
      </p:pic>
      <p:pic>
        <p:nvPicPr>
          <p:cNvPr id="218" name="Imagem 2" descr=""/>
          <p:cNvPicPr/>
          <p:nvPr/>
        </p:nvPicPr>
        <p:blipFill>
          <a:blip r:embed="rId2"/>
          <a:stretch/>
        </p:blipFill>
        <p:spPr>
          <a:xfrm>
            <a:off x="173160" y="2745360"/>
            <a:ext cx="8056080" cy="311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Heurística: A*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205560" y="169704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f(n) = g(n) + h(n)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23" name="Imagem 458" descr=""/>
          <p:cNvPicPr/>
          <p:nvPr/>
        </p:nvPicPr>
        <p:blipFill>
          <a:blip r:embed="rId1"/>
          <a:stretch/>
        </p:blipFill>
        <p:spPr>
          <a:xfrm>
            <a:off x="6010920" y="4629600"/>
            <a:ext cx="4069440" cy="2184120"/>
          </a:xfrm>
          <a:prstGeom prst="rect">
            <a:avLst/>
          </a:prstGeom>
          <a:ln w="0">
            <a:noFill/>
          </a:ln>
        </p:spPr>
      </p:pic>
      <p:pic>
        <p:nvPicPr>
          <p:cNvPr id="224" name="Imagem 6" descr=""/>
          <p:cNvPicPr/>
          <p:nvPr/>
        </p:nvPicPr>
        <p:blipFill>
          <a:blip r:embed="rId2"/>
          <a:stretch/>
        </p:blipFill>
        <p:spPr>
          <a:xfrm>
            <a:off x="8310600" y="1536840"/>
            <a:ext cx="1409400" cy="3505320"/>
          </a:xfrm>
          <a:prstGeom prst="rect">
            <a:avLst/>
          </a:prstGeom>
          <a:ln w="0">
            <a:noFill/>
          </a:ln>
        </p:spPr>
      </p:pic>
      <p:pic>
        <p:nvPicPr>
          <p:cNvPr id="225" name="Imagem 2" descr=""/>
          <p:cNvPicPr/>
          <p:nvPr/>
        </p:nvPicPr>
        <p:blipFill>
          <a:blip r:embed="rId3"/>
          <a:stretch/>
        </p:blipFill>
        <p:spPr>
          <a:xfrm>
            <a:off x="4015440" y="1721160"/>
            <a:ext cx="1257120" cy="54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Heurística: A*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205560" y="169704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30" name="Imagem 458" descr=""/>
          <p:cNvPicPr/>
          <p:nvPr/>
        </p:nvPicPr>
        <p:blipFill>
          <a:blip r:embed="rId1"/>
          <a:stretch/>
        </p:blipFill>
        <p:spPr>
          <a:xfrm>
            <a:off x="6010920" y="4629600"/>
            <a:ext cx="4069440" cy="2184120"/>
          </a:xfrm>
          <a:prstGeom prst="rect">
            <a:avLst/>
          </a:prstGeom>
          <a:ln w="0">
            <a:noFill/>
          </a:ln>
        </p:spPr>
      </p:pic>
      <p:pic>
        <p:nvPicPr>
          <p:cNvPr id="231" name="Imagem 6" descr=""/>
          <p:cNvPicPr/>
          <p:nvPr/>
        </p:nvPicPr>
        <p:blipFill>
          <a:blip r:embed="rId2"/>
          <a:stretch/>
        </p:blipFill>
        <p:spPr>
          <a:xfrm>
            <a:off x="8310600" y="1536840"/>
            <a:ext cx="1409400" cy="3505320"/>
          </a:xfrm>
          <a:prstGeom prst="rect">
            <a:avLst/>
          </a:prstGeom>
          <a:ln w="0">
            <a:noFill/>
          </a:ln>
        </p:spPr>
      </p:pic>
      <p:pic>
        <p:nvPicPr>
          <p:cNvPr id="232" name="Imagem 2" descr=""/>
          <p:cNvPicPr/>
          <p:nvPr/>
        </p:nvPicPr>
        <p:blipFill>
          <a:blip r:embed="rId3"/>
          <a:stretch/>
        </p:blipFill>
        <p:spPr>
          <a:xfrm>
            <a:off x="4015440" y="1721160"/>
            <a:ext cx="1257120" cy="542520"/>
          </a:xfrm>
          <a:prstGeom prst="rect">
            <a:avLst/>
          </a:prstGeom>
          <a:ln w="0">
            <a:noFill/>
          </a:ln>
        </p:spPr>
      </p:pic>
      <p:pic>
        <p:nvPicPr>
          <p:cNvPr id="233" name="Imagem 3" descr=""/>
          <p:cNvPicPr/>
          <p:nvPr/>
        </p:nvPicPr>
        <p:blipFill>
          <a:blip r:embed="rId4"/>
          <a:stretch/>
        </p:blipFill>
        <p:spPr>
          <a:xfrm>
            <a:off x="1004400" y="1721160"/>
            <a:ext cx="7305840" cy="128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Heurística: A*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7" name="CustomShape 5"/>
          <p:cNvSpPr/>
          <p:nvPr/>
        </p:nvSpPr>
        <p:spPr>
          <a:xfrm>
            <a:off x="205560" y="169704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38" name="Imagem 458" descr=""/>
          <p:cNvPicPr/>
          <p:nvPr/>
        </p:nvPicPr>
        <p:blipFill>
          <a:blip r:embed="rId1"/>
          <a:stretch/>
        </p:blipFill>
        <p:spPr>
          <a:xfrm>
            <a:off x="6010920" y="4629600"/>
            <a:ext cx="4069440" cy="2184120"/>
          </a:xfrm>
          <a:prstGeom prst="rect">
            <a:avLst/>
          </a:prstGeom>
          <a:ln w="0">
            <a:noFill/>
          </a:ln>
        </p:spPr>
      </p:pic>
      <p:pic>
        <p:nvPicPr>
          <p:cNvPr id="239" name="Imagem 6" descr=""/>
          <p:cNvPicPr/>
          <p:nvPr/>
        </p:nvPicPr>
        <p:blipFill>
          <a:blip r:embed="rId2"/>
          <a:stretch/>
        </p:blipFill>
        <p:spPr>
          <a:xfrm>
            <a:off x="8310600" y="1536840"/>
            <a:ext cx="1409400" cy="3505320"/>
          </a:xfrm>
          <a:prstGeom prst="rect">
            <a:avLst/>
          </a:prstGeom>
          <a:ln w="0">
            <a:noFill/>
          </a:ln>
        </p:spPr>
      </p:pic>
      <p:pic>
        <p:nvPicPr>
          <p:cNvPr id="240" name="Imagem 4" descr=""/>
          <p:cNvPicPr/>
          <p:nvPr/>
        </p:nvPicPr>
        <p:blipFill>
          <a:blip r:embed="rId3"/>
          <a:stretch/>
        </p:blipFill>
        <p:spPr>
          <a:xfrm>
            <a:off x="-5040" y="1737000"/>
            <a:ext cx="7974360" cy="179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Heurística: A*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4" name="CustomShape 5"/>
          <p:cNvSpPr/>
          <p:nvPr/>
        </p:nvSpPr>
        <p:spPr>
          <a:xfrm>
            <a:off x="205560" y="169704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45" name="Imagem 458" descr=""/>
          <p:cNvPicPr/>
          <p:nvPr/>
        </p:nvPicPr>
        <p:blipFill>
          <a:blip r:embed="rId1"/>
          <a:stretch/>
        </p:blipFill>
        <p:spPr>
          <a:xfrm>
            <a:off x="6010920" y="4629600"/>
            <a:ext cx="4069440" cy="2184120"/>
          </a:xfrm>
          <a:prstGeom prst="rect">
            <a:avLst/>
          </a:prstGeom>
          <a:ln w="0">
            <a:noFill/>
          </a:ln>
        </p:spPr>
      </p:pic>
      <p:pic>
        <p:nvPicPr>
          <p:cNvPr id="246" name="Imagem 6" descr=""/>
          <p:cNvPicPr/>
          <p:nvPr/>
        </p:nvPicPr>
        <p:blipFill>
          <a:blip r:embed="rId2"/>
          <a:stretch/>
        </p:blipFill>
        <p:spPr>
          <a:xfrm>
            <a:off x="8310600" y="1536840"/>
            <a:ext cx="1409400" cy="3505320"/>
          </a:xfrm>
          <a:prstGeom prst="rect">
            <a:avLst/>
          </a:prstGeom>
          <a:ln w="0">
            <a:noFill/>
          </a:ln>
        </p:spPr>
      </p:pic>
      <p:pic>
        <p:nvPicPr>
          <p:cNvPr id="247" name="Imagem 4" descr=""/>
          <p:cNvPicPr/>
          <p:nvPr/>
        </p:nvPicPr>
        <p:blipFill>
          <a:blip r:embed="rId3"/>
          <a:stretch/>
        </p:blipFill>
        <p:spPr>
          <a:xfrm>
            <a:off x="0" y="1769040"/>
            <a:ext cx="8117640" cy="251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Heurística: A*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1" name="CustomShape 5"/>
          <p:cNvSpPr/>
          <p:nvPr/>
        </p:nvSpPr>
        <p:spPr>
          <a:xfrm>
            <a:off x="205560" y="169704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52" name="Imagem 458" descr=""/>
          <p:cNvPicPr/>
          <p:nvPr/>
        </p:nvPicPr>
        <p:blipFill>
          <a:blip r:embed="rId1"/>
          <a:stretch/>
        </p:blipFill>
        <p:spPr>
          <a:xfrm>
            <a:off x="6010920" y="4629600"/>
            <a:ext cx="4069440" cy="2184120"/>
          </a:xfrm>
          <a:prstGeom prst="rect">
            <a:avLst/>
          </a:prstGeom>
          <a:ln w="0">
            <a:noFill/>
          </a:ln>
        </p:spPr>
      </p:pic>
      <p:pic>
        <p:nvPicPr>
          <p:cNvPr id="253" name="Imagem 6" descr=""/>
          <p:cNvPicPr/>
          <p:nvPr/>
        </p:nvPicPr>
        <p:blipFill>
          <a:blip r:embed="rId2"/>
          <a:stretch/>
        </p:blipFill>
        <p:spPr>
          <a:xfrm>
            <a:off x="8310600" y="1536840"/>
            <a:ext cx="1409400" cy="3505320"/>
          </a:xfrm>
          <a:prstGeom prst="rect">
            <a:avLst/>
          </a:prstGeom>
          <a:ln w="0">
            <a:noFill/>
          </a:ln>
        </p:spPr>
      </p:pic>
      <p:pic>
        <p:nvPicPr>
          <p:cNvPr id="254" name="Imagem 4" descr=""/>
          <p:cNvPicPr/>
          <p:nvPr/>
        </p:nvPicPr>
        <p:blipFill>
          <a:blip r:embed="rId3"/>
          <a:stretch/>
        </p:blipFill>
        <p:spPr>
          <a:xfrm>
            <a:off x="0" y="1769040"/>
            <a:ext cx="8117640" cy="2512800"/>
          </a:xfrm>
          <a:prstGeom prst="rect">
            <a:avLst/>
          </a:prstGeom>
          <a:ln w="0">
            <a:noFill/>
          </a:ln>
        </p:spPr>
      </p:pic>
      <p:pic>
        <p:nvPicPr>
          <p:cNvPr id="255" name="Imagem 2" descr=""/>
          <p:cNvPicPr/>
          <p:nvPr/>
        </p:nvPicPr>
        <p:blipFill>
          <a:blip r:embed="rId4"/>
          <a:stretch/>
        </p:blipFill>
        <p:spPr>
          <a:xfrm>
            <a:off x="93600" y="1697040"/>
            <a:ext cx="8217000" cy="27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Heurística: A*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9" name="CustomShape 5"/>
          <p:cNvSpPr/>
          <p:nvPr/>
        </p:nvSpPr>
        <p:spPr>
          <a:xfrm>
            <a:off x="205560" y="169704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60" name="Imagem 458" descr=""/>
          <p:cNvPicPr/>
          <p:nvPr/>
        </p:nvPicPr>
        <p:blipFill>
          <a:blip r:embed="rId1"/>
          <a:stretch/>
        </p:blipFill>
        <p:spPr>
          <a:xfrm>
            <a:off x="6289200" y="4964040"/>
            <a:ext cx="3791160" cy="1849680"/>
          </a:xfrm>
          <a:prstGeom prst="rect">
            <a:avLst/>
          </a:prstGeom>
          <a:ln w="0">
            <a:noFill/>
          </a:ln>
        </p:spPr>
      </p:pic>
      <p:pic>
        <p:nvPicPr>
          <p:cNvPr id="261" name="Imagem 6" descr=""/>
          <p:cNvPicPr/>
          <p:nvPr/>
        </p:nvPicPr>
        <p:blipFill>
          <a:blip r:embed="rId2"/>
          <a:stretch/>
        </p:blipFill>
        <p:spPr>
          <a:xfrm>
            <a:off x="8310600" y="1536840"/>
            <a:ext cx="1409400" cy="3505320"/>
          </a:xfrm>
          <a:prstGeom prst="rect">
            <a:avLst/>
          </a:prstGeom>
          <a:ln w="0">
            <a:noFill/>
          </a:ln>
        </p:spPr>
      </p:pic>
      <p:pic>
        <p:nvPicPr>
          <p:cNvPr id="262" name="Imagem 3" descr=""/>
          <p:cNvPicPr/>
          <p:nvPr/>
        </p:nvPicPr>
        <p:blipFill>
          <a:blip r:embed="rId3"/>
          <a:stretch/>
        </p:blipFill>
        <p:spPr>
          <a:xfrm>
            <a:off x="205560" y="1697040"/>
            <a:ext cx="8196480" cy="326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Algoritmo de Dijkstra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67" name="CustomShape 5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Edsger Dijskstra – 1959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Caminho mais curto em grafo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 A para F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68" name="Imagem 470" descr=""/>
          <p:cNvPicPr/>
          <p:nvPr/>
        </p:nvPicPr>
        <p:blipFill>
          <a:blip r:embed="rId1"/>
          <a:stretch/>
        </p:blipFill>
        <p:spPr>
          <a:xfrm>
            <a:off x="704520" y="3693240"/>
            <a:ext cx="3905280" cy="1651680"/>
          </a:xfrm>
          <a:prstGeom prst="rect">
            <a:avLst/>
          </a:prstGeom>
          <a:ln w="0">
            <a:noFill/>
          </a:ln>
        </p:spPr>
      </p:pic>
      <p:pic>
        <p:nvPicPr>
          <p:cNvPr id="269" name="Imagem 471" descr=""/>
          <p:cNvPicPr/>
          <p:nvPr/>
        </p:nvPicPr>
        <p:blipFill>
          <a:blip r:embed="rId2"/>
          <a:stretch/>
        </p:blipFill>
        <p:spPr>
          <a:xfrm>
            <a:off x="5344200" y="3693240"/>
            <a:ext cx="3838680" cy="162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Grafos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5000"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Conjunto de Vértices e Arestas </a:t>
            </a:r>
            <a:endParaRPr b="0" lang="pt-BR" sz="16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Direcionado ou Não</a:t>
            </a:r>
            <a:endParaRPr b="0" lang="pt-BR" sz="16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Define graus de relacionamento entre objetos (arestas e vértices)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Utilizado na modelagem de problemas</a:t>
            </a:r>
            <a:endParaRPr b="0" lang="pt-BR" sz="16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Redes Sociais</a:t>
            </a:r>
            <a:endParaRPr b="0" lang="pt-BR" sz="1600" spc="-1" strike="noStrike">
              <a:latin typeface="Arial"/>
            </a:endParaRPr>
          </a:p>
          <a:p>
            <a:pPr lvl="3" marL="864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Relacionamento entre Empresas, Pessoas, etc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Roteamento </a:t>
            </a:r>
            <a:endParaRPr b="0" lang="pt-BR" sz="1600" spc="-1" strike="noStrike">
              <a:latin typeface="Arial"/>
            </a:endParaRPr>
          </a:p>
          <a:p>
            <a:pPr lvl="3" marL="864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Redes de Computadores</a:t>
            </a:r>
            <a:endParaRPr b="0" lang="pt-BR" sz="1600" spc="-1" strike="noStrike">
              <a:latin typeface="Arial"/>
            </a:endParaRPr>
          </a:p>
          <a:p>
            <a:pPr lvl="3" marL="864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Rotas Rodoviárias, Aéreas, Malha Elétrica….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Programação Orientada a Objetos (Classes)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97" name="Imagem 402" descr=""/>
          <p:cNvPicPr/>
          <p:nvPr/>
        </p:nvPicPr>
        <p:blipFill>
          <a:blip r:embed="rId1"/>
          <a:stretch/>
        </p:blipFill>
        <p:spPr>
          <a:xfrm>
            <a:off x="6858000" y="3875760"/>
            <a:ext cx="2741400" cy="2458440"/>
          </a:xfrm>
          <a:prstGeom prst="rect">
            <a:avLst/>
          </a:prstGeom>
          <a:ln w="0">
            <a:noFill/>
          </a:ln>
        </p:spPr>
      </p:pic>
      <p:pic>
        <p:nvPicPr>
          <p:cNvPr id="98" name="Imagem 403" descr=""/>
          <p:cNvPicPr/>
          <p:nvPr/>
        </p:nvPicPr>
        <p:blipFill>
          <a:blip r:embed="rId2"/>
          <a:stretch/>
        </p:blipFill>
        <p:spPr>
          <a:xfrm>
            <a:off x="6988320" y="1698840"/>
            <a:ext cx="2467080" cy="192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Algoritmo de Dijkstra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75" name="Imagem 477" descr=""/>
          <p:cNvPicPr/>
          <p:nvPr/>
        </p:nvPicPr>
        <p:blipFill>
          <a:blip r:embed="rId1"/>
          <a:stretch/>
        </p:blipFill>
        <p:spPr>
          <a:xfrm>
            <a:off x="1182600" y="2468880"/>
            <a:ext cx="7776720" cy="329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Algoritmo de Dijkstra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9" name="CustomShape 4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80" name="CustomShape 5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81" name="Imagem 483" descr=""/>
          <p:cNvPicPr/>
          <p:nvPr/>
        </p:nvPicPr>
        <p:blipFill>
          <a:blip r:embed="rId1"/>
          <a:stretch/>
        </p:blipFill>
        <p:spPr>
          <a:xfrm>
            <a:off x="963360" y="2194560"/>
            <a:ext cx="8361720" cy="354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Codificando Grafos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86" name="CustomShape 5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87" name="CustomShape 6"/>
          <p:cNvSpPr/>
          <p:nvPr/>
        </p:nvSpPr>
        <p:spPr>
          <a:xfrm>
            <a:off x="450000" y="17478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LINK DEEPNOTE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Trabalho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92" name="CustomShape 5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93" name="CustomShape 6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Implementação do algoritmo de </a:t>
            </a:r>
            <a:r>
              <a:rPr b="1" lang="pt-BR" sz="1600" spc="-1" strike="noStrike">
                <a:solidFill>
                  <a:srgbClr val="030303"/>
                </a:solidFill>
                <a:latin typeface="YouTube Sans"/>
                <a:ea typeface="DejaVu Sans"/>
              </a:rPr>
              <a:t>Dijkstra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Monte um grafo que represente um problema real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Aplique o algoritmo de Dijkstra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030303"/>
                </a:solidFill>
                <a:latin typeface="YouTube Sans"/>
                <a:ea typeface="DejaVu Sans"/>
              </a:rPr>
              <a:t>Utilize a biblioteca pyvis para ilustrar o grafo</a:t>
            </a: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030303"/>
                </a:solidFill>
                <a:latin typeface="YouTube Sans"/>
                <a:ea typeface="DejaVu Sans"/>
              </a:rPr>
              <a:t>Entrega via AVA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030303"/>
                </a:solidFill>
                <a:latin typeface="YouTube Sans"/>
                <a:ea typeface="DejaVu Sans"/>
              </a:rPr>
              <a:t>VERIFIQUE OS DETALHES NO AVA!!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94" name=""/>
          <p:cNvSpPr/>
          <p:nvPr/>
        </p:nvSpPr>
        <p:spPr>
          <a:xfrm rot="18036000">
            <a:off x="557280" y="5067360"/>
            <a:ext cx="673560" cy="29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330"/>
                </a:moveTo>
                <a:lnTo>
                  <a:pt x="13362" y="5330"/>
                </a:lnTo>
                <a:lnTo>
                  <a:pt x="13362" y="0"/>
                </a:lnTo>
                <a:lnTo>
                  <a:pt x="21600" y="10800"/>
                </a:lnTo>
                <a:lnTo>
                  <a:pt x="13362" y="21600"/>
                </a:lnTo>
                <a:lnTo>
                  <a:pt x="13362" y="16270"/>
                </a:lnTo>
                <a:lnTo>
                  <a:pt x="0" y="1627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Grafos (Relacionamentos)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02" name="Imagem 407" descr=""/>
          <p:cNvPicPr/>
          <p:nvPr/>
        </p:nvPicPr>
        <p:blipFill>
          <a:blip r:embed="rId1"/>
          <a:stretch/>
        </p:blipFill>
        <p:spPr>
          <a:xfrm>
            <a:off x="1031760" y="1680480"/>
            <a:ext cx="8094240" cy="461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Grafos (Redes Sociais)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06" name="Imagem 411" descr=""/>
          <p:cNvPicPr/>
          <p:nvPr/>
        </p:nvPicPr>
        <p:blipFill>
          <a:blip r:embed="rId1"/>
          <a:stretch/>
        </p:blipFill>
        <p:spPr>
          <a:xfrm>
            <a:off x="274320" y="1914480"/>
            <a:ext cx="4661640" cy="3673440"/>
          </a:xfrm>
          <a:prstGeom prst="rect">
            <a:avLst/>
          </a:prstGeom>
          <a:ln w="0">
            <a:noFill/>
          </a:ln>
        </p:spPr>
      </p:pic>
      <p:pic>
        <p:nvPicPr>
          <p:cNvPr id="107" name="Imagem 412" descr=""/>
          <p:cNvPicPr/>
          <p:nvPr/>
        </p:nvPicPr>
        <p:blipFill>
          <a:blip r:embed="rId2"/>
          <a:stretch/>
        </p:blipFill>
        <p:spPr>
          <a:xfrm>
            <a:off x="5239080" y="2194560"/>
            <a:ext cx="4451760" cy="356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Grafos (Roteamento)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11" name="Imagem 416" descr=""/>
          <p:cNvPicPr/>
          <p:nvPr/>
        </p:nvPicPr>
        <p:blipFill>
          <a:blip r:embed="rId1"/>
          <a:stretch/>
        </p:blipFill>
        <p:spPr>
          <a:xfrm>
            <a:off x="2436840" y="1645920"/>
            <a:ext cx="5699520" cy="471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Cegas (Sem Informação)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16" name="Imagem 421" descr=""/>
          <p:cNvPicPr/>
          <p:nvPr/>
        </p:nvPicPr>
        <p:blipFill>
          <a:blip r:embed="rId1"/>
          <a:stretch/>
        </p:blipFill>
        <p:spPr>
          <a:xfrm>
            <a:off x="1328760" y="1980000"/>
            <a:ext cx="7630560" cy="4411440"/>
          </a:xfrm>
          <a:prstGeom prst="rect">
            <a:avLst/>
          </a:prstGeom>
          <a:ln w="0">
            <a:noFill/>
          </a:ln>
        </p:spPr>
      </p:pic>
      <p:sp>
        <p:nvSpPr>
          <p:cNvPr id="117" name="CustomShape 5"/>
          <p:cNvSpPr/>
          <p:nvPr/>
        </p:nvSpPr>
        <p:spPr>
          <a:xfrm>
            <a:off x="3356640" y="1645920"/>
            <a:ext cx="37638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Problema: Arad → Bucharest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Cegas (Sem Informação)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2" name="Imagem 427" descr=""/>
          <p:cNvPicPr/>
          <p:nvPr/>
        </p:nvPicPr>
        <p:blipFill>
          <a:blip r:embed="rId1"/>
          <a:stretch/>
        </p:blipFill>
        <p:spPr>
          <a:xfrm>
            <a:off x="4959360" y="4552200"/>
            <a:ext cx="4574160" cy="2101320"/>
          </a:xfrm>
          <a:prstGeom prst="rect">
            <a:avLst/>
          </a:prstGeom>
          <a:ln w="0">
            <a:noFill/>
          </a:ln>
        </p:spPr>
      </p:pic>
      <p:pic>
        <p:nvPicPr>
          <p:cNvPr id="123" name="Imagem 428" descr=""/>
          <p:cNvPicPr/>
          <p:nvPr/>
        </p:nvPicPr>
        <p:blipFill>
          <a:blip r:embed="rId2"/>
          <a:stretch/>
        </p:blipFill>
        <p:spPr>
          <a:xfrm>
            <a:off x="74160" y="1486080"/>
            <a:ext cx="6177600" cy="3634200"/>
          </a:xfrm>
          <a:prstGeom prst="rect">
            <a:avLst/>
          </a:prstGeom>
          <a:ln w="0">
            <a:noFill/>
          </a:ln>
        </p:spPr>
      </p:pic>
      <p:sp>
        <p:nvSpPr>
          <p:cNvPr id="124" name="CustomShape 5"/>
          <p:cNvSpPr/>
          <p:nvPr/>
        </p:nvSpPr>
        <p:spPr>
          <a:xfrm>
            <a:off x="6025320" y="2835000"/>
            <a:ext cx="3508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Problema: Qual nodo expandir?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8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Cega: Profundidade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6" name="CustomShape 9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7" name="CustomShape 10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8" name="CustomShape 11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9" name="Imagem 5" descr=""/>
          <p:cNvPicPr/>
          <p:nvPr/>
        </p:nvPicPr>
        <p:blipFill>
          <a:blip r:embed="rId1"/>
          <a:stretch/>
        </p:blipFill>
        <p:spPr>
          <a:xfrm>
            <a:off x="6126480" y="1486080"/>
            <a:ext cx="3667320" cy="2529000"/>
          </a:xfrm>
          <a:prstGeom prst="rect">
            <a:avLst/>
          </a:prstGeom>
          <a:ln w="0">
            <a:noFill/>
          </a:ln>
        </p:spPr>
      </p:pic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1260000" y="1468080"/>
            <a:ext cx="4140000" cy="5283000"/>
          </a:xfrm>
          <a:prstGeom prst="rect">
            <a:avLst/>
          </a:prstGeom>
          <a:ln w="0">
            <a:noFill/>
          </a:ln>
        </p:spPr>
      </p:pic>
      <p:sp>
        <p:nvSpPr>
          <p:cNvPr id="131" name=""/>
          <p:cNvSpPr/>
          <p:nvPr/>
        </p:nvSpPr>
        <p:spPr>
          <a:xfrm>
            <a:off x="1080000" y="2700000"/>
            <a:ext cx="4680000" cy="3960000"/>
          </a:xfrm>
          <a:prstGeom prst="rect">
            <a:avLst/>
          </a:prstGeom>
          <a:solidFill>
            <a:srgbClr val="2a6099"/>
          </a:solidFill>
          <a:ln w="0"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1398</TotalTime>
  <Application>LibreOffice/7.3.7.2$Linux_X86_64 LibreOffice_project/30$Build-2</Application>
  <AppVersion>15.0000</AppVersion>
  <Words>778</Words>
  <Paragraphs>278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cp:lastPrinted>2021-09-24T13:47:51Z</cp:lastPrinted>
  <dcterms:modified xsi:type="dcterms:W3CDTF">2024-09-05T22:18:07Z</dcterms:modified>
  <cp:revision>144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25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